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6" r:id="rId7"/>
    <p:sldId id="267" r:id="rId8"/>
    <p:sldId id="268" r:id="rId9"/>
    <p:sldId id="269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3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4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468F-6682-48AA-B5F4-BEF8E7F9833C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2897F-7A41-40D7-BC9E-F666B07C58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39365" y="384493"/>
            <a:ext cx="9144000" cy="2387600"/>
          </a:xfrm>
        </p:spPr>
        <p:txBody>
          <a:bodyPr>
            <a:normAutofit/>
          </a:bodyPr>
          <a:lstStyle/>
          <a:p>
            <a:r>
              <a:rPr lang="ru-RU" altLang="en-US" sz="4800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 </a:t>
            </a:r>
            <a:r>
              <a:rPr lang="ru-RU" altLang="en-US" sz="48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«Заведомо ложное сообщение об акте терроризма»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81600"/>
            <a:ext cx="76200" cy="76200"/>
          </a:xfrm>
        </p:spPr>
        <p:txBody>
          <a:bodyPr>
            <a:normAutofit fontScale="25000" lnSpcReduction="20000"/>
          </a:bodyPr>
          <a:lstStyle/>
          <a:p>
            <a:r>
              <a:rPr lang="ru-RU" altLang="en-US"/>
              <a:t>.</a:t>
            </a:r>
          </a:p>
        </p:txBody>
      </p:sp>
      <p:pic>
        <p:nvPicPr>
          <p:cNvPr id="4" name="Изображение 3" descr="depositphotos_12197153-stock-illustration-a-girl-talking-on-mobi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755" y="2113915"/>
            <a:ext cx="2390775" cy="43484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7003">
            <a:off x="2833456" y="3502822"/>
            <a:ext cx="2130397" cy="29413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Общественная опасность преступления</a:t>
            </a:r>
            <a:r>
              <a:rPr lang="ru-RU" altLang="en-US">
                <a:sym typeface="+mn-ea"/>
              </a:rPr>
              <a:t>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6430" y="125349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ru-RU" altLang="en-US" dirty="0"/>
          </a:p>
          <a:p>
            <a:pPr marL="0" indent="0">
              <a:buNone/>
            </a:pPr>
            <a:r>
              <a:rPr lang="ru-RU" altLang="en-US" dirty="0">
                <a:latin typeface="Times New Roman" panose="02020603050405020304" charset="0"/>
              </a:rPr>
              <a:t>Заведомо ложное сообщение: 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нарушает нормальный ритм жизни общества и государства;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вносит элементы дезорганизации в деятельность </a:t>
            </a:r>
            <a:r>
              <a:rPr lang="ru-RU" altLang="en-US" dirty="0" smtClean="0">
                <a:latin typeface="Times New Roman" panose="02020603050405020304" charset="0"/>
              </a:rPr>
              <a:t>детских садов, школ, техникумов, институтов, предприятий</a:t>
            </a:r>
            <a:r>
              <a:rPr lang="ru-RU" altLang="en-US" dirty="0">
                <a:latin typeface="Times New Roman" panose="02020603050405020304" charset="0"/>
              </a:rPr>
              <a:t>, учреждений;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нарушает работу транспорта; порождает ложные слухи, панику среди населения.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ru-RU" alt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Последствия совершенного деяния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24815" y="125349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ru-RU" altLang="en-US"/>
          </a:p>
          <a:p>
            <a:pPr>
              <a:buFont typeface="Wingdings" panose="05000000000000000000" charset="0"/>
              <a:buChar char=""/>
            </a:pPr>
            <a:r>
              <a:rPr lang="ru-RU" altLang="en-US">
                <a:latin typeface="Times New Roman" panose="02020603050405020304" charset="0"/>
              </a:rPr>
              <a:t>создание экстремальной ситуации в связи с введением в действие соответствующих сил и средств по предупреждению и установлению последствий актов терроризма; 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>
                <a:latin typeface="Times New Roman" panose="02020603050405020304" charset="0"/>
              </a:rPr>
              <a:t>отвлекает определенные силы правоохранительных органов от выполнения своих прямых обязанностей; 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>
                <a:latin typeface="Times New Roman" panose="02020603050405020304" charset="0"/>
              </a:rPr>
              <a:t>сопряжено с ограничением прав личности; связано с причинением значительного материального ущерба.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</a:rPr>
              <a:t>ПОМНИ!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6466840" cy="4351655"/>
          </a:xfrm>
        </p:spPr>
        <p:txBody>
          <a:bodyPr/>
          <a:lstStyle/>
          <a:p>
            <a:pPr marL="0" indent="0">
              <a:buNone/>
            </a:pPr>
            <a:r>
              <a:rPr lang="ru-RU" altLang="en-US">
                <a:latin typeface="Times New Roman" panose="02020603050405020304" charset="0"/>
              </a:rPr>
              <a:t>Сообщив заведомо ложную информацию, кто-то не получит действительно нужную помощь , так как сотрудники различных ведомств будут задействованы на ложном вызове.</a:t>
            </a:r>
          </a:p>
        </p:txBody>
      </p:sp>
      <p:pic>
        <p:nvPicPr>
          <p:cNvPr id="4" name="Изображение 3" descr="depositphotos_67088273-stock-illustration-cartoon-a-young-boy-cry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1720" y="1356995"/>
            <a:ext cx="4243705" cy="52882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r>
              <a:rPr lang="ru-RU" alt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Заведомо ложным сообщением считаются сведения: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charset="0"/>
              <a:buChar char=""/>
            </a:pPr>
            <a:r>
              <a:rPr lang="ru-RU" altLang="en-US"/>
              <a:t> о готовящемся взрыве; </a:t>
            </a:r>
          </a:p>
          <a:p>
            <a:pPr marL="0" indent="0">
              <a:buFont typeface="Wingdings" panose="05000000000000000000" charset="0"/>
              <a:buNone/>
            </a:pPr>
            <a:endParaRPr lang="ru-RU" altLang="en-US"/>
          </a:p>
          <a:p>
            <a:pPr marL="0" indent="0">
              <a:buFont typeface="Wingdings" panose="05000000000000000000" charset="0"/>
              <a:buNone/>
            </a:pPr>
            <a:endParaRPr lang="ru-RU" altLang="en-US"/>
          </a:p>
          <a:p>
            <a:pPr>
              <a:buFont typeface="Wingdings" panose="05000000000000000000" charset="0"/>
              <a:buChar char=""/>
            </a:pPr>
            <a:r>
              <a:rPr lang="ru-RU" altLang="en-US"/>
              <a:t>поджоге; </a:t>
            </a:r>
          </a:p>
          <a:p>
            <a:pPr marL="0" indent="0">
              <a:buFont typeface="Wingdings" panose="05000000000000000000" charset="0"/>
              <a:buNone/>
            </a:pPr>
            <a:endParaRPr lang="ru-RU" altLang="en-US"/>
          </a:p>
          <a:p>
            <a:pPr marL="0" indent="0">
              <a:buFont typeface="Wingdings" panose="05000000000000000000" charset="0"/>
              <a:buNone/>
            </a:pPr>
            <a:endParaRPr lang="ru-RU" altLang="en-US"/>
          </a:p>
          <a:p>
            <a:pPr>
              <a:buFont typeface="Wingdings" panose="05000000000000000000" charset="0"/>
              <a:buChar char=""/>
            </a:pPr>
            <a:r>
              <a:rPr lang="ru-RU" altLang="en-US"/>
              <a:t>или иные действия создающие опасность гибели людей </a:t>
            </a:r>
          </a:p>
        </p:txBody>
      </p:sp>
      <p:pic>
        <p:nvPicPr>
          <p:cNvPr id="4" name="Изображение 3" descr="previe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230" y="1403350"/>
            <a:ext cx="2162175" cy="2162175"/>
          </a:xfrm>
          <a:prstGeom prst="rect">
            <a:avLst/>
          </a:prstGeom>
        </p:spPr>
      </p:pic>
      <p:pic>
        <p:nvPicPr>
          <p:cNvPr id="5" name="Изображение 4" descr="pictur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485" y="2613025"/>
            <a:ext cx="1985010" cy="16325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Уголовный кодекс РФ. Статья 207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719455" y="1382395"/>
            <a:ext cx="7445375" cy="52368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altLang="en-US" sz="3200" dirty="0">
              <a:latin typeface="Times New Roman" panose="02020603050405020304" charset="0"/>
            </a:endParaRPr>
          </a:p>
          <a:p>
            <a:pPr marL="0" indent="0" algn="l">
              <a:buNone/>
            </a:pPr>
            <a:r>
              <a:rPr lang="ru-RU" altLang="en-US" sz="3200" dirty="0" smtClean="0">
                <a:latin typeface="Times New Roman" panose="02020603050405020304" charset="0"/>
              </a:rPr>
              <a:t>Часть 1.</a:t>
            </a:r>
          </a:p>
          <a:p>
            <a:pPr marL="0" indent="0" algn="l">
              <a:buNone/>
            </a:pPr>
            <a:r>
              <a:rPr lang="ru-RU" altLang="en-US" sz="3200" dirty="0" smtClean="0">
                <a:latin typeface="Times New Roman" panose="02020603050405020304" charset="0"/>
              </a:rPr>
              <a:t>Заведомо </a:t>
            </a:r>
            <a:r>
              <a:rPr lang="ru-RU" altLang="en-US" sz="3200" dirty="0">
                <a:latin typeface="Times New Roman" panose="02020603050405020304" charset="0"/>
              </a:rPr>
              <a:t>ложное сообщение о готовящемся взрыве, поджоге или иных действиях, создающих опасность гибели людей, причинение значительного имущественного ущерба либо наступления иных общественно опасных </a:t>
            </a:r>
            <a:r>
              <a:rPr lang="ru-RU" altLang="en-US" sz="3200" dirty="0" smtClean="0">
                <a:latin typeface="Times New Roman" panose="02020603050405020304" charset="0"/>
              </a:rPr>
              <a:t>последствий, совершенное из хулиганских побуждений наказывается: </a:t>
            </a:r>
            <a:endParaRPr lang="ru-RU" altLang="en-US" sz="3200" dirty="0">
              <a:latin typeface="Times New Roman" panose="0202060305040502030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575" y="1481107"/>
            <a:ext cx="3513018" cy="48503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en-US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Наказание за заведомо ложное сообщение об акте терроризма </a:t>
            </a:r>
            <a:r>
              <a:rPr lang="ru-RU" altLang="en-US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по части первой:</a:t>
            </a:r>
            <a:endParaRPr lang="ru-RU" altLang="en-US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Штраф- от </a:t>
            </a:r>
            <a:r>
              <a:rPr lang="ru-RU" altLang="en-US" dirty="0" smtClean="0">
                <a:latin typeface="Times New Roman" panose="02020603050405020304" charset="0"/>
              </a:rPr>
              <a:t>200 000 </a:t>
            </a:r>
            <a:r>
              <a:rPr lang="ru-RU" altLang="en-US" dirty="0">
                <a:latin typeface="Times New Roman" panose="02020603050405020304" charset="0"/>
              </a:rPr>
              <a:t>до </a:t>
            </a:r>
            <a:r>
              <a:rPr lang="ru-RU" altLang="en-US" dirty="0" smtClean="0">
                <a:latin typeface="Times New Roman" panose="02020603050405020304" charset="0"/>
              </a:rPr>
              <a:t>500 000 рублей</a:t>
            </a:r>
            <a:endParaRPr lang="ru-RU" altLang="en-US" dirty="0">
              <a:latin typeface="Times New Roman" panose="02020603050405020304" charset="0"/>
            </a:endParaRP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 в размере заработной платы </a:t>
            </a:r>
            <a:r>
              <a:rPr lang="ru-RU" altLang="en-US" dirty="0" smtClean="0">
                <a:latin typeface="Times New Roman" panose="02020603050405020304" charset="0"/>
              </a:rPr>
              <a:t>или иного дохода за </a:t>
            </a:r>
            <a:r>
              <a:rPr lang="ru-RU" altLang="en-US" dirty="0">
                <a:latin typeface="Times New Roman" panose="02020603050405020304" charset="0"/>
              </a:rPr>
              <a:t>период от </a:t>
            </a:r>
            <a:r>
              <a:rPr lang="ru-RU" altLang="en-US" dirty="0" smtClean="0">
                <a:latin typeface="Times New Roman" panose="02020603050405020304" charset="0"/>
              </a:rPr>
              <a:t>одного года </a:t>
            </a:r>
            <a:r>
              <a:rPr lang="ru-RU" altLang="en-US" dirty="0">
                <a:latin typeface="Times New Roman" panose="02020603050405020304" charset="0"/>
              </a:rPr>
              <a:t>до </a:t>
            </a:r>
            <a:r>
              <a:rPr lang="ru-RU" altLang="en-US" dirty="0" smtClean="0">
                <a:latin typeface="Times New Roman" panose="02020603050405020304" charset="0"/>
              </a:rPr>
              <a:t>18 </a:t>
            </a:r>
            <a:r>
              <a:rPr lang="ru-RU" altLang="en-US" dirty="0">
                <a:latin typeface="Times New Roman" panose="02020603050405020304" charset="0"/>
              </a:rPr>
              <a:t>месяцев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 smtClean="0">
                <a:latin typeface="Times New Roman" panose="02020603050405020304" charset="0"/>
              </a:rPr>
              <a:t>Ограничение свободы </a:t>
            </a:r>
            <a:r>
              <a:rPr lang="ru-RU" altLang="en-US" dirty="0">
                <a:latin typeface="Times New Roman" panose="02020603050405020304" charset="0"/>
              </a:rPr>
              <a:t>на срок </a:t>
            </a:r>
            <a:r>
              <a:rPr lang="ru-RU" altLang="en-US" dirty="0" smtClean="0">
                <a:latin typeface="Times New Roman" panose="02020603050405020304" charset="0"/>
              </a:rPr>
              <a:t>до</a:t>
            </a:r>
            <a:r>
              <a:rPr lang="ru-RU" altLang="en-US" dirty="0" smtClean="0">
                <a:latin typeface="Times New Roman" panose="02020603050405020304" charset="0"/>
              </a:rPr>
              <a:t> 3 </a:t>
            </a:r>
            <a:r>
              <a:rPr lang="ru-RU" altLang="en-US" dirty="0">
                <a:latin typeface="Times New Roman" panose="02020603050405020304" charset="0"/>
              </a:rPr>
              <a:t>лет 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 smtClean="0">
                <a:latin typeface="Times New Roman" panose="02020603050405020304" charset="0"/>
              </a:rPr>
              <a:t>Принудительные работы на срок от 2 до 3 лет</a:t>
            </a:r>
            <a:endParaRPr lang="ru-RU" altLang="en-US" dirty="0">
              <a:latin typeface="Times New Roman" panose="02020603050405020304" charset="0"/>
            </a:endParaRPr>
          </a:p>
        </p:txBody>
      </p:sp>
      <p:pic>
        <p:nvPicPr>
          <p:cNvPr id="4" name="Изображение 3" descr="depositphotos_30473341-stock-illustration-cartoon-boy-thinking-with-whit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685" y="2921635"/>
            <a:ext cx="3196590" cy="36544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Уголовный кодекс РФ. Статья 207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6954672" cy="4351338"/>
          </a:xfrm>
        </p:spPr>
        <p:txBody>
          <a:bodyPr/>
          <a:lstStyle/>
          <a:p>
            <a:pPr marL="0" indent="0">
              <a:buNone/>
            </a:pPr>
            <a:r>
              <a:rPr lang="ru-RU" altLang="en-US" dirty="0">
                <a:latin typeface="Times New Roman" panose="02020603050405020304" charset="0"/>
              </a:rPr>
              <a:t>Часть </a:t>
            </a:r>
            <a:r>
              <a:rPr lang="ru-RU" altLang="en-US" dirty="0" smtClean="0">
                <a:latin typeface="Times New Roman" panose="02020603050405020304" charset="0"/>
              </a:rPr>
              <a:t>2.</a:t>
            </a:r>
            <a:endParaRPr lang="ru-RU" altLang="en-US" dirty="0">
              <a:latin typeface="Times New Roman" panose="02020603050405020304" charset="0"/>
            </a:endParaRPr>
          </a:p>
          <a:p>
            <a:pPr marL="0" indent="0">
              <a:buNone/>
            </a:pPr>
            <a:r>
              <a:rPr lang="ru-RU" altLang="en-US" dirty="0" smtClean="0">
                <a:latin typeface="Times New Roman" panose="02020603050405020304" charset="0"/>
              </a:rPr>
              <a:t>Деяние, предусмотренное часть первой, совершенное в отношении объектов социальной инфраструктуры либо повлекшее причинение крупного ущерба наказывается</a:t>
            </a:r>
            <a:r>
              <a:rPr lang="ru-RU" altLang="en-US" dirty="0">
                <a:latin typeface="Times New Roman" panose="02020603050405020304" charset="0"/>
              </a:rPr>
              <a:t>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652" y="1502183"/>
            <a:ext cx="3620140" cy="499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11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Наказание за заведомо ложное сообщение об акте терроризма </a:t>
            </a:r>
            <a:r>
              <a:rPr lang="ru-RU" altLang="en-US" dirty="0" smtClean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по части второй: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Штраф- от </a:t>
            </a:r>
            <a:r>
              <a:rPr lang="ru-RU" altLang="en-US" dirty="0" smtClean="0">
                <a:latin typeface="Times New Roman" panose="02020603050405020304" charset="0"/>
              </a:rPr>
              <a:t>500 </a:t>
            </a:r>
            <a:r>
              <a:rPr lang="ru-RU" altLang="en-US" dirty="0">
                <a:latin typeface="Times New Roman" panose="02020603050405020304" charset="0"/>
              </a:rPr>
              <a:t>000 до </a:t>
            </a:r>
            <a:r>
              <a:rPr lang="ru-RU" altLang="en-US" dirty="0" smtClean="0">
                <a:latin typeface="Times New Roman" panose="02020603050405020304" charset="0"/>
              </a:rPr>
              <a:t>700 </a:t>
            </a:r>
            <a:r>
              <a:rPr lang="ru-RU" altLang="en-US" dirty="0">
                <a:latin typeface="Times New Roman" panose="02020603050405020304" charset="0"/>
              </a:rPr>
              <a:t>000 рублей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 в размере заработной платы или иного дохода за период от одного года до </a:t>
            </a:r>
            <a:r>
              <a:rPr lang="ru-RU" altLang="en-US" dirty="0" smtClean="0">
                <a:latin typeface="Times New Roman" panose="02020603050405020304" charset="0"/>
              </a:rPr>
              <a:t>двух лет</a:t>
            </a:r>
            <a:endParaRPr lang="ru-RU" altLang="en-US" dirty="0">
              <a:latin typeface="Times New Roman" panose="02020603050405020304" charset="0"/>
            </a:endParaRP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 smtClean="0">
                <a:latin typeface="Times New Roman" panose="02020603050405020304" charset="0"/>
              </a:rPr>
              <a:t>Лишение свободы на </a:t>
            </a:r>
            <a:r>
              <a:rPr lang="ru-RU" altLang="en-US" dirty="0">
                <a:latin typeface="Times New Roman" panose="02020603050405020304" charset="0"/>
              </a:rPr>
              <a:t>срок </a:t>
            </a:r>
            <a:r>
              <a:rPr lang="ru-RU" altLang="en-US" dirty="0" smtClean="0">
                <a:latin typeface="Times New Roman" panose="02020603050405020304" charset="0"/>
              </a:rPr>
              <a:t>от 3 до 5 </a:t>
            </a:r>
            <a:r>
              <a:rPr lang="ru-RU" altLang="en-US" dirty="0">
                <a:latin typeface="Times New Roman" panose="02020603050405020304" charset="0"/>
              </a:rPr>
              <a:t>лет </a:t>
            </a:r>
          </a:p>
          <a:p>
            <a:endParaRPr lang="ru-RU" dirty="0"/>
          </a:p>
        </p:txBody>
      </p:sp>
      <p:pic>
        <p:nvPicPr>
          <p:cNvPr id="4" name="Изображение 3" descr="depositphotos_30473341-stock-illustration-cartoon-boy-thinking-with-whit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685" y="2921635"/>
            <a:ext cx="3196590" cy="365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26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Уголовный кодекс РФ. Статья 207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036558" cy="4351338"/>
          </a:xfrm>
        </p:spPr>
        <p:txBody>
          <a:bodyPr/>
          <a:lstStyle/>
          <a:p>
            <a:pPr marL="0" indent="0">
              <a:buNone/>
            </a:pPr>
            <a:r>
              <a:rPr lang="ru-RU" altLang="en-US" dirty="0">
                <a:latin typeface="Times New Roman" panose="02020603050405020304" charset="0"/>
              </a:rPr>
              <a:t>Часть </a:t>
            </a:r>
            <a:r>
              <a:rPr lang="ru-RU" altLang="en-US" dirty="0" smtClean="0">
                <a:latin typeface="Times New Roman" panose="02020603050405020304" charset="0"/>
              </a:rPr>
              <a:t>3.</a:t>
            </a:r>
            <a:endParaRPr lang="ru-RU" altLang="en-US" dirty="0">
              <a:latin typeface="Times New Roman" panose="02020603050405020304" charset="0"/>
            </a:endParaRPr>
          </a:p>
          <a:p>
            <a:pPr marL="0" indent="0">
              <a:buNone/>
            </a:pPr>
            <a:r>
              <a:rPr lang="ru-RU" altLang="en-US" dirty="0">
                <a:latin typeface="Times New Roman" panose="02020603050405020304" charset="0"/>
              </a:rPr>
              <a:t>Заведомо ложное сообщение о готовящемся взрыве, поджоге или иных действиях, создающих опасность гибели людей, причинение значительного имущественного ущерба либо наступления иных общественно опасных </a:t>
            </a:r>
            <a:r>
              <a:rPr lang="ru-RU" altLang="en-US" dirty="0" smtClean="0">
                <a:latin typeface="Times New Roman" panose="02020603050405020304" charset="0"/>
              </a:rPr>
              <a:t>последствий в целях дестабилизации деятельности органов власти </a:t>
            </a:r>
            <a:r>
              <a:rPr lang="ru-RU" altLang="en-US" dirty="0">
                <a:latin typeface="Times New Roman" panose="02020603050405020304" charset="0"/>
              </a:rPr>
              <a:t>наказывается: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575" y="1481107"/>
            <a:ext cx="3513018" cy="485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Наказание за заведомо ложное сообщение об акте терроризма </a:t>
            </a:r>
            <a:r>
              <a:rPr lang="ru-RU" altLang="en-US" dirty="0" smtClean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по части третьей: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Штраф- от </a:t>
            </a:r>
            <a:r>
              <a:rPr lang="ru-RU" altLang="en-US" dirty="0" smtClean="0">
                <a:latin typeface="Times New Roman" panose="02020603050405020304" charset="0"/>
              </a:rPr>
              <a:t>700 </a:t>
            </a:r>
            <a:r>
              <a:rPr lang="ru-RU" altLang="en-US" dirty="0">
                <a:latin typeface="Times New Roman" panose="02020603050405020304" charset="0"/>
              </a:rPr>
              <a:t>000 до </a:t>
            </a:r>
            <a:r>
              <a:rPr lang="ru-RU" altLang="en-US" dirty="0" smtClean="0">
                <a:latin typeface="Times New Roman" panose="02020603050405020304" charset="0"/>
              </a:rPr>
              <a:t>1 000 </a:t>
            </a:r>
            <a:r>
              <a:rPr lang="ru-RU" altLang="en-US" dirty="0">
                <a:latin typeface="Times New Roman" panose="02020603050405020304" charset="0"/>
              </a:rPr>
              <a:t>000 рублей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 в размере заработной платы или иного дохода за период от одного года до </a:t>
            </a:r>
            <a:r>
              <a:rPr lang="ru-RU" altLang="en-US" dirty="0" smtClean="0">
                <a:latin typeface="Times New Roman" panose="02020603050405020304" charset="0"/>
              </a:rPr>
              <a:t>трех </a:t>
            </a:r>
            <a:r>
              <a:rPr lang="ru-RU" altLang="en-US" dirty="0">
                <a:latin typeface="Times New Roman" panose="02020603050405020304" charset="0"/>
              </a:rPr>
              <a:t>лет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Лишение свободы на срок от </a:t>
            </a:r>
            <a:r>
              <a:rPr lang="ru-RU" altLang="en-US" dirty="0" smtClean="0">
                <a:latin typeface="Times New Roman" panose="02020603050405020304" charset="0"/>
              </a:rPr>
              <a:t>6 </a:t>
            </a:r>
            <a:r>
              <a:rPr lang="ru-RU" altLang="en-US" dirty="0">
                <a:latin typeface="Times New Roman" panose="02020603050405020304" charset="0"/>
              </a:rPr>
              <a:t>до </a:t>
            </a:r>
            <a:r>
              <a:rPr lang="ru-RU" altLang="en-US" dirty="0" smtClean="0">
                <a:latin typeface="Times New Roman" panose="02020603050405020304" charset="0"/>
              </a:rPr>
              <a:t>8 </a:t>
            </a:r>
            <a:r>
              <a:rPr lang="ru-RU" altLang="en-US" dirty="0">
                <a:latin typeface="Times New Roman" panose="02020603050405020304" charset="0"/>
              </a:rPr>
              <a:t>лет </a:t>
            </a:r>
          </a:p>
          <a:p>
            <a:endParaRPr lang="ru-RU" dirty="0"/>
          </a:p>
        </p:txBody>
      </p:sp>
      <p:pic>
        <p:nvPicPr>
          <p:cNvPr id="4" name="Изображение 3" descr="depositphotos_30473341-stock-illustration-cartoon-boy-thinking-with-whit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685" y="2921635"/>
            <a:ext cx="3196590" cy="365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3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sym typeface="+mn-ea"/>
              </a:rPr>
              <a:t>Уголовный кодекс РФ. Статья 207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6818194" cy="4351338"/>
          </a:xfrm>
        </p:spPr>
        <p:txBody>
          <a:bodyPr/>
          <a:lstStyle/>
          <a:p>
            <a:pPr marL="0" indent="0">
              <a:buNone/>
            </a:pPr>
            <a:r>
              <a:rPr lang="ru-RU" altLang="en-US" dirty="0">
                <a:latin typeface="Times New Roman" panose="02020603050405020304" charset="0"/>
              </a:rPr>
              <a:t>Часть </a:t>
            </a:r>
            <a:r>
              <a:rPr lang="ru-RU" altLang="en-US" dirty="0" smtClean="0">
                <a:latin typeface="Times New Roman" panose="02020603050405020304" charset="0"/>
              </a:rPr>
              <a:t>4.</a:t>
            </a:r>
            <a:endParaRPr lang="ru-RU" altLang="en-US" dirty="0">
              <a:latin typeface="Times New Roman" panose="02020603050405020304" charset="0"/>
            </a:endParaRPr>
          </a:p>
          <a:p>
            <a:pPr marL="0" indent="0">
              <a:buNone/>
            </a:pPr>
            <a:r>
              <a:rPr lang="ru-RU" altLang="en-US" dirty="0" smtClean="0">
                <a:latin typeface="Times New Roman" panose="02020603050405020304" charset="0"/>
              </a:rPr>
              <a:t>Деяния, предусмотренные частями </a:t>
            </a:r>
            <a:r>
              <a:rPr lang="ru-RU" altLang="en-US" dirty="0">
                <a:latin typeface="Times New Roman" panose="02020603050405020304" charset="0"/>
              </a:rPr>
              <a:t>первой</a:t>
            </a:r>
            <a:r>
              <a:rPr lang="ru-RU" altLang="en-US" dirty="0" smtClean="0">
                <a:latin typeface="Times New Roman" panose="02020603050405020304" charset="0"/>
              </a:rPr>
              <a:t>, второй или третьей, повлекшие по неосторожности смерть человека или иные тяжкие последствия </a:t>
            </a:r>
            <a:r>
              <a:rPr lang="ru-RU" altLang="en-US" dirty="0">
                <a:latin typeface="Times New Roman" panose="02020603050405020304" charset="0"/>
              </a:rPr>
              <a:t>наказывается: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652" y="1502183"/>
            <a:ext cx="3620140" cy="499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9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Наказание за заведомо ложное сообщение об акте терроризма </a:t>
            </a:r>
            <a:r>
              <a:rPr lang="ru-RU" altLang="en-US" dirty="0" smtClean="0">
                <a:ln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по части четвертой: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Штраф- от </a:t>
            </a:r>
            <a:r>
              <a:rPr lang="ru-RU" altLang="en-US" dirty="0" smtClean="0">
                <a:latin typeface="Times New Roman" panose="02020603050405020304" charset="0"/>
              </a:rPr>
              <a:t>1 500 </a:t>
            </a:r>
            <a:r>
              <a:rPr lang="ru-RU" altLang="en-US" dirty="0">
                <a:latin typeface="Times New Roman" panose="02020603050405020304" charset="0"/>
              </a:rPr>
              <a:t>000 до </a:t>
            </a:r>
            <a:r>
              <a:rPr lang="ru-RU" altLang="en-US" dirty="0" smtClean="0">
                <a:latin typeface="Times New Roman" panose="02020603050405020304" charset="0"/>
              </a:rPr>
              <a:t>2 </a:t>
            </a:r>
            <a:r>
              <a:rPr lang="ru-RU" altLang="en-US" dirty="0">
                <a:latin typeface="Times New Roman" panose="02020603050405020304" charset="0"/>
              </a:rPr>
              <a:t>000 000 рублей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Штраф в размере заработной платы или иного дохода за период от </a:t>
            </a:r>
            <a:r>
              <a:rPr lang="ru-RU" altLang="en-US" dirty="0" smtClean="0">
                <a:latin typeface="Times New Roman" panose="02020603050405020304" charset="0"/>
              </a:rPr>
              <a:t>двух </a:t>
            </a:r>
            <a:r>
              <a:rPr lang="ru-RU" altLang="en-US" dirty="0">
                <a:latin typeface="Times New Roman" panose="02020603050405020304" charset="0"/>
              </a:rPr>
              <a:t>до трех лет</a:t>
            </a:r>
          </a:p>
          <a:p>
            <a:pPr>
              <a:buFont typeface="Wingdings" panose="05000000000000000000" charset="0"/>
              <a:buChar char=""/>
            </a:pPr>
            <a:r>
              <a:rPr lang="ru-RU" altLang="en-US" dirty="0">
                <a:latin typeface="Times New Roman" panose="02020603050405020304" charset="0"/>
              </a:rPr>
              <a:t>Лишение свободы на срок от </a:t>
            </a:r>
            <a:r>
              <a:rPr lang="ru-RU" altLang="en-US" dirty="0" smtClean="0">
                <a:latin typeface="Times New Roman" panose="02020603050405020304" charset="0"/>
              </a:rPr>
              <a:t>8 </a:t>
            </a:r>
            <a:r>
              <a:rPr lang="ru-RU" altLang="en-US" dirty="0">
                <a:latin typeface="Times New Roman" panose="02020603050405020304" charset="0"/>
              </a:rPr>
              <a:t>до </a:t>
            </a:r>
            <a:r>
              <a:rPr lang="ru-RU" altLang="en-US" dirty="0" smtClean="0">
                <a:latin typeface="Times New Roman" panose="02020603050405020304" charset="0"/>
              </a:rPr>
              <a:t>10 </a:t>
            </a:r>
            <a:r>
              <a:rPr lang="ru-RU" altLang="en-US" dirty="0">
                <a:latin typeface="Times New Roman" panose="02020603050405020304" charset="0"/>
              </a:rPr>
              <a:t>лет </a:t>
            </a:r>
          </a:p>
          <a:p>
            <a:endParaRPr lang="ru-RU" dirty="0"/>
          </a:p>
        </p:txBody>
      </p:sp>
      <p:pic>
        <p:nvPicPr>
          <p:cNvPr id="4" name="Изображение 3" descr="depositphotos_30473341-stock-illustration-cartoon-boy-thinking-with-whit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685" y="2921635"/>
            <a:ext cx="3196590" cy="365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09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482</Words>
  <Application>Microsoft Office PowerPoint</Application>
  <PresentationFormat>Широкоэкранный</PresentationFormat>
  <Paragraphs>53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 «Заведомо ложное сообщение об акте терроризма»</vt:lpstr>
      <vt:lpstr>Уголовный кодекс РФ. Статья 207</vt:lpstr>
      <vt:lpstr>Наказание за заведомо ложное сообщение об акте терроризма по части первой:</vt:lpstr>
      <vt:lpstr>Уголовный кодекс РФ. Статья 207</vt:lpstr>
      <vt:lpstr>Наказание за заведомо ложное сообщение об акте терроризма по части второй:</vt:lpstr>
      <vt:lpstr>Уголовный кодекс РФ. Статья 207</vt:lpstr>
      <vt:lpstr>Наказание за заведомо ложное сообщение об акте терроризма по части третьей:</vt:lpstr>
      <vt:lpstr>Уголовный кодекс РФ. Статья 207</vt:lpstr>
      <vt:lpstr>Наказание за заведомо ложное сообщение об акте терроризма по части четвертой:</vt:lpstr>
      <vt:lpstr>Общественная опасность преступления </vt:lpstr>
      <vt:lpstr>Последствия совершенного деяния </vt:lpstr>
      <vt:lpstr>ПОМНИ!</vt:lpstr>
      <vt:lpstr>Заведомо ложным сообщением считаются сведения: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 «Заведомо ложное сообщение об акте терроризма»</dc:title>
  <dc:creator>hp</dc:creator>
  <cp:lastModifiedBy>Никитин Андрей Николаевич</cp:lastModifiedBy>
  <cp:revision>7</cp:revision>
  <dcterms:created xsi:type="dcterms:W3CDTF">2018-09-30T19:48:34Z</dcterms:created>
  <dcterms:modified xsi:type="dcterms:W3CDTF">2021-03-04T07:12:15Z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1049-10.2.0.6020</vt:lpwstr>
  </property>
</Properties>
</file>